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5"/>
    <p:sldMasterId id="2147483662" r:id="rId6"/>
  </p:sldMasterIdLst>
  <p:notesMasterIdLst>
    <p:notesMasterId r:id="rId7"/>
  </p:notesMasterIdLst>
  <p:sldIdLst>
    <p:sldId id="256" r:id="rId8"/>
  </p:sldIdLst>
  <p:sldSz cy="10058400" cx="7772400"/>
  <p:notesSz cx="6858000" cy="9144000"/>
  <p:embeddedFontLst>
    <p:embeddedFont>
      <p:font typeface="Google Sans SemiBold"/>
      <p:regular r:id="rId9"/>
      <p:bold r:id="rId10"/>
      <p:italic r:id="rId11"/>
      <p:boldItalic r:id="rId12"/>
    </p:embeddedFont>
    <p:embeddedFont>
      <p:font typeface="Roboto"/>
      <p:regular r:id="rId13"/>
      <p:bold r:id="rId14"/>
      <p:italic r:id="rId15"/>
      <p:boldItalic r:id="rId16"/>
    </p:embeddedFont>
    <p:embeddedFont>
      <p:font typeface="PT Sans Narrow"/>
      <p:regular r:id="rId17"/>
      <p:bold r:id="rId18"/>
    </p:embeddedFont>
    <p:embeddedFont>
      <p:font typeface="Lato"/>
      <p:regular r:id="rId19"/>
      <p:bold r:id="rId20"/>
      <p:italic r:id="rId21"/>
      <p:boldItalic r:id="rId22"/>
    </p:embeddedFont>
    <p:embeddedFont>
      <p:font typeface="Google Sans"/>
      <p:regular r:id="rId23"/>
      <p:bold r:id="rId24"/>
      <p:italic r:id="rId25"/>
      <p:boldItalic r:id="rId26"/>
    </p:embeddedFont>
    <p:embeddedFont>
      <p:font typeface="Work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guide id="3" orient="horz" pos="3744">
          <p15:clr>
            <a:srgbClr val="747775"/>
          </p15:clr>
        </p15:guide>
        <p15:guide id="4" orient="horz" pos="3384">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Ikechukwu Ugbo"/>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 pos="3744" orient="horz"/>
        <p:guide pos="3384"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22" Type="http://schemas.openxmlformats.org/officeDocument/2006/relationships/font" Target="fonts/Lato-boldItalic.fntdata"/><Relationship Id="rId21" Type="http://schemas.openxmlformats.org/officeDocument/2006/relationships/font" Target="fonts/Lato-italic.fntdata"/><Relationship Id="rId24" Type="http://schemas.openxmlformats.org/officeDocument/2006/relationships/font" Target="fonts/GoogleSans-bold.fntdata"/><Relationship Id="rId23" Type="http://schemas.openxmlformats.org/officeDocument/2006/relationships/font" Target="fonts/Google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font" Target="fonts/GoogleSansSemiBold-regular.fntdata"/><Relationship Id="rId26" Type="http://schemas.openxmlformats.org/officeDocument/2006/relationships/font" Target="fonts/GoogleSans-boldItalic.fntdata"/><Relationship Id="rId25" Type="http://schemas.openxmlformats.org/officeDocument/2006/relationships/font" Target="fonts/GoogleSans-italic.fntdata"/><Relationship Id="rId28" Type="http://schemas.openxmlformats.org/officeDocument/2006/relationships/font" Target="fonts/WorkSans-bold.fntdata"/><Relationship Id="rId27" Type="http://schemas.openxmlformats.org/officeDocument/2006/relationships/font" Target="fonts/WorkSans-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WorkSans-italic.fntdata"/><Relationship Id="rId7" Type="http://schemas.openxmlformats.org/officeDocument/2006/relationships/notesMaster" Target="notesMasters/notesMaster1.xml"/><Relationship Id="rId8" Type="http://schemas.openxmlformats.org/officeDocument/2006/relationships/slide" Target="slides/slide1.xml"/><Relationship Id="rId30" Type="http://schemas.openxmlformats.org/officeDocument/2006/relationships/font" Target="fonts/WorkSans-boldItalic.fntdata"/><Relationship Id="rId11" Type="http://schemas.openxmlformats.org/officeDocument/2006/relationships/font" Target="fonts/GoogleSansSemiBold-italic.fntdata"/><Relationship Id="rId10" Type="http://schemas.openxmlformats.org/officeDocument/2006/relationships/font" Target="fonts/GoogleSansSemiBold-bold.fntdata"/><Relationship Id="rId13" Type="http://schemas.openxmlformats.org/officeDocument/2006/relationships/font" Target="fonts/Roboto-regular.fntdata"/><Relationship Id="rId12" Type="http://schemas.openxmlformats.org/officeDocument/2006/relationships/font" Target="fonts/GoogleSansSemiBold-boldItalic.fntdata"/><Relationship Id="rId15" Type="http://schemas.openxmlformats.org/officeDocument/2006/relationships/font" Target="fonts/Roboto-italic.fntdata"/><Relationship Id="rId14" Type="http://schemas.openxmlformats.org/officeDocument/2006/relationships/font" Target="fonts/Roboto-bold.fntdata"/><Relationship Id="rId17" Type="http://schemas.openxmlformats.org/officeDocument/2006/relationships/font" Target="fonts/PTSansNarrow-regular.fntdata"/><Relationship Id="rId16" Type="http://schemas.openxmlformats.org/officeDocument/2006/relationships/font" Target="fonts/Roboto-boldItalic.fntdata"/><Relationship Id="rId19" Type="http://schemas.openxmlformats.org/officeDocument/2006/relationships/font" Target="fonts/Lato-regular.fntdata"/><Relationship Id="rId18" Type="http://schemas.openxmlformats.org/officeDocument/2006/relationships/font" Target="fonts/PTSansNarrow-bold.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2-01T17:06:56.831">
    <p:pos x="6000" y="0"/>
    <p:text>Recommendations:
Model development: Swift adoption of the model.
Enhance Job Satisfaction: Implement programs to improve employee satisfaction, such as flexible work arrangements and open communication channels.
Promote Career Growth: Provide clear career paths and opportunities for advancement to address the lack of promotions among employees.
Balance Workload: Review workload management practices to ensure they are fair and sustainable without compromising employee well-being.
Regular Performance Reviews: Continue conducting regular performance reviews to identify areas for improvement and provide timely feedback.
Benefits and Limitations of the Model:
Benefits: The model provides actionable insights into employee turnover, enabling the company to prioritize retention strategies effectively. It offers a quantitative basis for decision-making, which can lead to more informed and targeted interventions.
Limitations: The model's performance is dependent on the quality and relevance of the input data. It assumes that the relationships captured in the data are causal, which may not always be the case. Additionally, the model may not capture all external factors that influence employee decisions to leave.
Conclusion: By leveraging data analytics and machine learning, Salifort Motors can gain valuable insights into employee turnover and take proactive steps to retain talent. The company's investment in understanding and addressing these issues will yield significant returns in terms of reduced turnover costs and a more engaged workforce.
Future Improvements:
Feature Engineering: Investigate additional features that could be relevant to employee turnover, such as demographic information, company culture, or employee benefits.
Model Selection: Experiment with other machine learning algorithms that might be better suited to the problem or offer different trade-offs in terms of bias and variance.
Ensemble Methods: Combine the Random Forest</p:text>
  </p:cm>
</p:cmLst>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2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20" y="900657"/>
            <a:ext cx="7581691" cy="5901"/>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1.png"/><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13" name="Shape 413"/>
        <p:cNvGrpSpPr/>
        <p:nvPr/>
      </p:nvGrpSpPr>
      <p:grpSpPr>
        <a:xfrm>
          <a:off x="0" y="0"/>
          <a:ext cx="0" cy="0"/>
          <a:chOff x="0" y="0"/>
          <a:chExt cx="0" cy="0"/>
        </a:xfrm>
      </p:grpSpPr>
      <p:pic>
        <p:nvPicPr>
          <p:cNvPr id="414" name="Google Shape;414;p16"/>
          <p:cNvPicPr preferRelativeResize="0"/>
          <p:nvPr>
            <p:ph idx="2" type="pic"/>
          </p:nvPr>
        </p:nvPicPr>
        <p:blipFill rotWithShape="1">
          <a:blip r:embed="rId4">
            <a:alphaModFix/>
          </a:blip>
          <a:srcRect b="0" l="49" r="59" t="0"/>
          <a:stretch/>
        </p:blipFill>
        <p:spPr>
          <a:xfrm>
            <a:off x="3552088" y="1473363"/>
            <a:ext cx="3035400" cy="2495700"/>
          </a:xfrm>
          <a:prstGeom prst="rect">
            <a:avLst/>
          </a:prstGeom>
        </p:spPr>
      </p:pic>
      <p:pic>
        <p:nvPicPr>
          <p:cNvPr id="415" name="Google Shape;415;p16"/>
          <p:cNvPicPr preferRelativeResize="0"/>
          <p:nvPr>
            <p:ph idx="3" type="pic"/>
          </p:nvPr>
        </p:nvPicPr>
        <p:blipFill rotWithShape="1">
          <a:blip r:embed="rId5">
            <a:alphaModFix/>
          </a:blip>
          <a:srcRect b="0" l="1653" r="1643" t="0"/>
          <a:stretch/>
        </p:blipFill>
        <p:spPr>
          <a:xfrm>
            <a:off x="3139450" y="4660100"/>
            <a:ext cx="4632901" cy="2586525"/>
          </a:xfrm>
          <a:prstGeom prst="rect">
            <a:avLst/>
          </a:prstGeom>
        </p:spPr>
      </p:pic>
      <p:sp>
        <p:nvSpPr>
          <p:cNvPr id="416" name="Google Shape;416;p16"/>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Important </a:t>
            </a:r>
            <a:r>
              <a:rPr i="1" lang="en" sz="1100">
                <a:latin typeface="Lato"/>
                <a:ea typeface="Lato"/>
                <a:cs typeface="Lato"/>
                <a:sym typeface="Lato"/>
              </a:rPr>
              <a:t>features</a:t>
            </a:r>
            <a:r>
              <a:rPr i="1" lang="en" sz="1100">
                <a:latin typeface="Lato"/>
                <a:ea typeface="Lato"/>
                <a:cs typeface="Lato"/>
                <a:sym typeface="Lato"/>
              </a:rPr>
              <a:t> in predicting employee turnover.</a:t>
            </a:r>
            <a:endParaRPr i="1" sz="1100">
              <a:solidFill>
                <a:srgbClr val="000000"/>
              </a:solidFill>
              <a:latin typeface="Lato"/>
              <a:ea typeface="Lato"/>
              <a:cs typeface="Lato"/>
              <a:sym typeface="Lato"/>
            </a:endParaRPr>
          </a:p>
        </p:txBody>
      </p:sp>
      <p:sp>
        <p:nvSpPr>
          <p:cNvPr id="417" name="Google Shape;417;p16"/>
          <p:cNvSpPr txBox="1"/>
          <p:nvPr/>
        </p:nvSpPr>
        <p:spPr>
          <a:xfrm>
            <a:off x="3552100" y="405277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Confusion matrix showing model performance.</a:t>
            </a:r>
            <a:endParaRPr i="1" sz="1100">
              <a:solidFill>
                <a:srgbClr val="000000"/>
              </a:solidFill>
              <a:latin typeface="Lato"/>
              <a:ea typeface="Lato"/>
              <a:cs typeface="Lato"/>
              <a:sym typeface="Lato"/>
            </a:endParaRPr>
          </a:p>
        </p:txBody>
      </p:sp>
      <p:grpSp>
        <p:nvGrpSpPr>
          <p:cNvPr id="418" name="Google Shape;418;p16"/>
          <p:cNvGrpSpPr/>
          <p:nvPr/>
        </p:nvGrpSpPr>
        <p:grpSpPr>
          <a:xfrm>
            <a:off x="176650" y="131675"/>
            <a:ext cx="5190000" cy="771300"/>
            <a:chOff x="188700" y="665125"/>
            <a:chExt cx="5190000" cy="771300"/>
          </a:xfrm>
        </p:grpSpPr>
        <p:sp>
          <p:nvSpPr>
            <p:cNvPr id="419" name="Google Shape;419;p16"/>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800">
                  <a:latin typeface="Google Sans SemiBold"/>
                  <a:ea typeface="Google Sans SemiBold"/>
                  <a:cs typeface="Google Sans SemiBold"/>
                  <a:sym typeface="Google Sans SemiBold"/>
                </a:rPr>
                <a:t>Salifort Motors Employee Retention</a:t>
              </a:r>
              <a:endParaRPr sz="2100">
                <a:solidFill>
                  <a:srgbClr val="000000"/>
                </a:solidFill>
                <a:latin typeface="Google Sans SemiBold"/>
                <a:ea typeface="Google Sans SemiBold"/>
                <a:cs typeface="Google Sans SemiBold"/>
                <a:sym typeface="Google Sans SemiBold"/>
              </a:endParaRPr>
            </a:p>
          </p:txBody>
        </p:sp>
        <p:sp>
          <p:nvSpPr>
            <p:cNvPr id="420" name="Google Shape;420;p16"/>
            <p:cNvSpPr txBox="1"/>
            <p:nvPr/>
          </p:nvSpPr>
          <p:spPr>
            <a:xfrm>
              <a:off x="188700" y="9600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200">
                  <a:latin typeface="Roboto"/>
                  <a:ea typeface="Roboto"/>
                  <a:cs typeface="Roboto"/>
                  <a:sym typeface="Roboto"/>
                </a:rPr>
                <a:t>Executive Summary for HR department, Salifort Motors</a:t>
              </a:r>
              <a:endParaRPr sz="1200">
                <a:solidFill>
                  <a:srgbClr val="000000"/>
                </a:solidFill>
                <a:latin typeface="Roboto"/>
                <a:ea typeface="Roboto"/>
                <a:cs typeface="Roboto"/>
                <a:sym typeface="Roboto"/>
              </a:endParaRPr>
            </a:p>
          </p:txBody>
        </p:sp>
      </p:grpSp>
      <p:sp>
        <p:nvSpPr>
          <p:cNvPr id="421" name="Google Shape;421;p16"/>
          <p:cNvSpPr txBox="1"/>
          <p:nvPr/>
        </p:nvSpPr>
        <p:spPr>
          <a:xfrm>
            <a:off x="83825" y="1371600"/>
            <a:ext cx="2918400" cy="148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Salifort Motors is grappling with a high rate of employee turnover, which is costly in terms of recruitment, training, and upskilling efforts. The company is seeking to understand the underlying causes of this turnover to develop effective retention strategies.</a:t>
            </a:r>
            <a:endParaRPr sz="1100">
              <a:solidFill>
                <a:schemeClr val="dk1"/>
              </a:solidFill>
              <a:latin typeface="Google Sans"/>
              <a:ea typeface="Google Sans"/>
              <a:cs typeface="Google Sans"/>
              <a:sym typeface="Google Sans"/>
            </a:endParaRPr>
          </a:p>
        </p:txBody>
      </p:sp>
      <p:sp>
        <p:nvSpPr>
          <p:cNvPr id="422" name="Google Shape;422;p16"/>
          <p:cNvSpPr txBox="1"/>
          <p:nvPr/>
        </p:nvSpPr>
        <p:spPr>
          <a:xfrm>
            <a:off x="160025" y="3223250"/>
            <a:ext cx="2842200" cy="220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Our team conducted a comprehensive analysis of employee data, including surveys and historical records, to identify key factors contributing to employee departures. We developed and tested a Random Forest model, a powerful machine learning algorithm, to predict employee turnover based on various job-related attributes.</a:t>
            </a:r>
            <a:endParaRPr sz="1100">
              <a:solidFill>
                <a:schemeClr val="dk1"/>
              </a:solidFill>
              <a:latin typeface="Google Sans"/>
              <a:ea typeface="Google Sans"/>
              <a:cs typeface="Google Sans"/>
              <a:sym typeface="Google Sans"/>
            </a:endParaRPr>
          </a:p>
        </p:txBody>
      </p:sp>
      <p:sp>
        <p:nvSpPr>
          <p:cNvPr id="423" name="Google Shape;423;p16"/>
          <p:cNvSpPr txBox="1"/>
          <p:nvPr/>
        </p:nvSpPr>
        <p:spPr>
          <a:xfrm>
            <a:off x="176650" y="5753100"/>
            <a:ext cx="2842200" cy="171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The model's results have revealed that job satisfaction, workload, and career progression opportunities are critical factors. Employees who work long hours and have low satisfaction levels are more likely to leave, even if they receive high performance evaluations. </a:t>
            </a:r>
            <a:endParaRPr sz="1100">
              <a:solidFill>
                <a:schemeClr val="dk1"/>
              </a:solidFill>
              <a:latin typeface="Google Sans"/>
              <a:ea typeface="Google Sans"/>
              <a:cs typeface="Google Sans"/>
              <a:sym typeface="Google Sans"/>
            </a:endParaRPr>
          </a:p>
        </p:txBody>
      </p:sp>
      <p:sp>
        <p:nvSpPr>
          <p:cNvPr id="424" name="Google Shape;424;p16"/>
          <p:cNvSpPr txBox="1"/>
          <p:nvPr/>
        </p:nvSpPr>
        <p:spPr>
          <a:xfrm>
            <a:off x="281950" y="7848600"/>
            <a:ext cx="2918400" cy="38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latin typeface="Google Sans"/>
              <a:ea typeface="Google Sans"/>
              <a:cs typeface="Google Sans"/>
              <a:sym typeface="Google Sans"/>
            </a:endParaRPr>
          </a:p>
        </p:txBody>
      </p:sp>
      <p:sp>
        <p:nvSpPr>
          <p:cNvPr id="425" name="Google Shape;425;p16"/>
          <p:cNvSpPr txBox="1"/>
          <p:nvPr/>
        </p:nvSpPr>
        <p:spPr>
          <a:xfrm>
            <a:off x="396250" y="7940050"/>
            <a:ext cx="868800" cy="8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latin typeface="Google Sans"/>
              <a:ea typeface="Google Sans"/>
              <a:cs typeface="Google Sans"/>
              <a:sym typeface="Google Sans"/>
            </a:endParaRPr>
          </a:p>
        </p:txBody>
      </p:sp>
      <p:sp>
        <p:nvSpPr>
          <p:cNvPr id="426" name="Google Shape;426;p16"/>
          <p:cNvSpPr txBox="1"/>
          <p:nvPr/>
        </p:nvSpPr>
        <p:spPr>
          <a:xfrm>
            <a:off x="182875" y="7741925"/>
            <a:ext cx="7132200" cy="2133600"/>
          </a:xfrm>
          <a:prstGeom prst="rect">
            <a:avLst/>
          </a:prstGeom>
          <a:noFill/>
          <a:ln>
            <a:noFill/>
          </a:ln>
        </p:spPr>
        <p:txBody>
          <a:bodyPr anchorCtr="0" anchor="t" bIns="91425" lIns="91425" spcFirstLastPara="1" rIns="91425" wrap="square" tIns="91425">
            <a:noAutofit/>
          </a:bodyPr>
          <a:lstStyle/>
          <a:p>
            <a:pPr indent="-180975" lvl="0" marL="228600" rtl="0" algn="l">
              <a:lnSpc>
                <a:spcPct val="115000"/>
              </a:lnSpc>
              <a:spcBef>
                <a:spcPts val="1200"/>
              </a:spcBef>
              <a:spcAft>
                <a:spcPts val="0"/>
              </a:spcAft>
              <a:buClr>
                <a:schemeClr val="dk1"/>
              </a:buClr>
              <a:buSzPts val="1050"/>
              <a:buChar char="●"/>
            </a:pPr>
            <a:r>
              <a:rPr b="1" lang="en" sz="1050">
                <a:solidFill>
                  <a:schemeClr val="dk1"/>
                </a:solidFill>
              </a:rPr>
              <a:t>Job Satisfaction</a:t>
            </a:r>
            <a:r>
              <a:rPr lang="en" sz="1050">
                <a:solidFill>
                  <a:schemeClr val="dk1"/>
                </a:solidFill>
              </a:rPr>
              <a:t>: Employees with high satisfaction levels are less likely to leave, indicating that fostering a positive work environment is crucial.</a:t>
            </a:r>
            <a:endParaRPr sz="1050">
              <a:solidFill>
                <a:schemeClr val="dk1"/>
              </a:solidFill>
            </a:endParaRPr>
          </a:p>
          <a:p>
            <a:pPr indent="-180975" lvl="0" marL="228600" rtl="0" algn="l">
              <a:lnSpc>
                <a:spcPct val="115000"/>
              </a:lnSpc>
              <a:spcBef>
                <a:spcPts val="0"/>
              </a:spcBef>
              <a:spcAft>
                <a:spcPts val="0"/>
              </a:spcAft>
              <a:buClr>
                <a:schemeClr val="dk1"/>
              </a:buClr>
              <a:buSzPts val="1050"/>
              <a:buChar char="●"/>
            </a:pPr>
            <a:r>
              <a:rPr b="1" lang="en" sz="1050">
                <a:solidFill>
                  <a:schemeClr val="dk1"/>
                </a:solidFill>
              </a:rPr>
              <a:t>Workload Management</a:t>
            </a:r>
            <a:r>
              <a:rPr lang="en" sz="1050">
                <a:solidFill>
                  <a:schemeClr val="dk1"/>
                </a:solidFill>
              </a:rPr>
              <a:t>: While long working hours can be a concern, other factors such as job satisfaction and career progression seem to be more influential.</a:t>
            </a:r>
            <a:endParaRPr sz="1050">
              <a:solidFill>
                <a:schemeClr val="dk1"/>
              </a:solidFill>
            </a:endParaRPr>
          </a:p>
          <a:p>
            <a:pPr indent="-180975" lvl="0" marL="228600" rtl="0" algn="l">
              <a:lnSpc>
                <a:spcPct val="115000"/>
              </a:lnSpc>
              <a:spcBef>
                <a:spcPts val="0"/>
              </a:spcBef>
              <a:spcAft>
                <a:spcPts val="0"/>
              </a:spcAft>
              <a:buClr>
                <a:schemeClr val="dk1"/>
              </a:buClr>
              <a:buSzPts val="1050"/>
              <a:buChar char="●"/>
            </a:pPr>
            <a:r>
              <a:rPr b="1" lang="en" sz="1050">
                <a:solidFill>
                  <a:schemeClr val="dk1"/>
                </a:solidFill>
              </a:rPr>
              <a:t>Career Progression</a:t>
            </a:r>
            <a:r>
              <a:rPr lang="en" sz="1050">
                <a:solidFill>
                  <a:schemeClr val="dk1"/>
                </a:solidFill>
              </a:rPr>
              <a:t>: Only 1.01% of employees in the high-workload group had received a promotion in the last five years, suggesting a need for more opportunities for career advancement.</a:t>
            </a:r>
            <a:endParaRPr sz="1050">
              <a:solidFill>
                <a:schemeClr val="dk1"/>
              </a:solidFill>
            </a:endParaRPr>
          </a:p>
          <a:p>
            <a:pPr indent="-180975" lvl="0" marL="228600" rtl="0" algn="l">
              <a:lnSpc>
                <a:spcPct val="115000"/>
              </a:lnSpc>
              <a:spcBef>
                <a:spcPts val="0"/>
              </a:spcBef>
              <a:spcAft>
                <a:spcPts val="0"/>
              </a:spcAft>
              <a:buClr>
                <a:schemeClr val="dk1"/>
              </a:buClr>
              <a:buSzPts val="1050"/>
              <a:buChar char="●"/>
            </a:pPr>
            <a:r>
              <a:rPr b="1" lang="en" sz="1050">
                <a:solidFill>
                  <a:schemeClr val="dk1"/>
                </a:solidFill>
              </a:rPr>
              <a:t>Performance Evaluations</a:t>
            </a:r>
            <a:r>
              <a:rPr lang="en" sz="1050">
                <a:solidFill>
                  <a:schemeClr val="dk1"/>
                </a:solidFill>
              </a:rPr>
              <a:t>: High performance evaluations do not necessarily correlate with retention, indicating that other factors may be at play.</a:t>
            </a:r>
            <a:endParaRPr sz="1050">
              <a:solidFill>
                <a:schemeClr val="dk1"/>
              </a:solidFill>
            </a:endParaRPr>
          </a:p>
          <a:p>
            <a:pPr indent="-180975" lvl="0" marL="228600" rtl="0" algn="l">
              <a:lnSpc>
                <a:spcPct val="115000"/>
              </a:lnSpc>
              <a:spcBef>
                <a:spcPts val="0"/>
              </a:spcBef>
              <a:spcAft>
                <a:spcPts val="0"/>
              </a:spcAft>
              <a:buClr>
                <a:schemeClr val="dk1"/>
              </a:buClr>
              <a:buSzPts val="1050"/>
              <a:buChar char="●"/>
            </a:pPr>
            <a:r>
              <a:rPr b="1" lang="en" sz="1050">
                <a:solidFill>
                  <a:schemeClr val="dk1"/>
                </a:solidFill>
              </a:rPr>
              <a:t>Model Performance</a:t>
            </a:r>
            <a:r>
              <a:rPr lang="en" sz="1050">
                <a:solidFill>
                  <a:schemeClr val="dk1"/>
                </a:solidFill>
              </a:rPr>
              <a:t>: The Random Forest model achieved an impressive Area Under the Curve (AUC) of 96%, demonstrating its effectiveness in predicting employee turnover. The model's accuracy, precision, recall, and F1 score also reflect its strong performance.</a:t>
            </a:r>
            <a:endParaRPr sz="1050">
              <a:solidFill>
                <a:schemeClr val="dk1"/>
              </a:solidFill>
            </a:endParaRPr>
          </a:p>
          <a:p>
            <a:pPr indent="-114300" lvl="0" marL="228600" rtl="0" algn="l">
              <a:lnSpc>
                <a:spcPct val="115000"/>
              </a:lnSpc>
              <a:spcBef>
                <a:spcPts val="1200"/>
              </a:spcBef>
              <a:spcAft>
                <a:spcPts val="0"/>
              </a:spcAft>
              <a:buNone/>
            </a:pPr>
            <a:r>
              <a:t/>
            </a:r>
            <a:endParaRPr sz="1050">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